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layfair Displ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C8A237E-0089-4D9D-8536-435BB51202DD}">
  <a:tblStyle styleId="{EC8A237E-0089-4D9D-8536-435BB51202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layfairDisplay-regular.fntdata"/><Relationship Id="rId21" Type="http://schemas.openxmlformats.org/officeDocument/2006/relationships/slide" Target="slides/slide15.xml"/><Relationship Id="rId24" Type="http://schemas.openxmlformats.org/officeDocument/2006/relationships/font" Target="fonts/PlayfairDisplay-italic.fntdata"/><Relationship Id="rId23" Type="http://schemas.openxmlformats.org/officeDocument/2006/relationships/font" Target="fonts/PlayfairDispl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PlayfairDispl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83aa91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83aa9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6f83aa91_0_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6f83aa9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d69db9e8b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d69db9e8b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d68ae8a190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d68ae8a19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69db9e8b9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69db9e8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d68ae8a190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d68ae8a19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83aa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83aa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3aa9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3aa9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68ae8a19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68ae8a19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83aa9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83aa9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3aa9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3aa9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68ae8a19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d68ae8a19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d096ab84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d096ab8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6f83aa91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6f83aa9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12.jpg"/><Relationship Id="rId5" Type="http://schemas.openxmlformats.org/officeDocument/2006/relationships/image" Target="../media/image14.jpg"/><Relationship Id="rId6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1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Pantry Pal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Harini Saravanan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 ID: U33572460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1749375" y="168550"/>
            <a:ext cx="54051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MET CS:521-Information Structures with Python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6631325" y="4457700"/>
            <a:ext cx="25128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-Prof. Ed Orsini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idx="4294967295"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Example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53" name="Google Shape;153;p22"/>
          <p:cNvGraphicFramePr/>
          <p:nvPr/>
        </p:nvGraphicFramePr>
        <p:xfrm>
          <a:off x="1126875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{EC8A237E-0089-4D9D-8536-435BB51202DD}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RECIPE</a:t>
                      </a:r>
                      <a:endParaRPr b="1" sz="2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INGREDIENTS</a:t>
                      </a:r>
                      <a:endParaRPr b="1" sz="2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Pasta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pasta, tomato, cheese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Omelette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egg, milk, cheese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Salad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lettuce,</a:t>
                      </a: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 tomato, cucumber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Pizza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flour, tomato, cheese, basil</a:t>
                      </a:r>
                      <a:r>
                        <a:rPr lang="en" sz="210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 sz="2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0" y="-424250"/>
            <a:ext cx="3702000" cy="101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Lato"/>
                <a:ea typeface="Lato"/>
                <a:cs typeface="Lato"/>
                <a:sym typeface="Lato"/>
              </a:rPr>
              <a:t>Spoonacular API Integration</a:t>
            </a:r>
            <a:endParaRPr sz="2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311700" y="1548300"/>
            <a:ext cx="3390600" cy="35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PURPOSE: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</a:rPr>
              <a:t>Enhances Pantry Pal with online recipe search functionality.</a:t>
            </a:r>
            <a:endParaRPr sz="16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WORKFLOW: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Sends user-input ingredients to Spoonacular API.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Fetches recipes and displays them to the user.</a:t>
            </a:r>
            <a:endParaRPr sz="16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ADVANTAGES: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</a:rPr>
              <a:t>Access to a large recipe database.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000000"/>
                </a:solidFill>
              </a:rPr>
              <a:t>Dynamic and real-time suggestions.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Closeup of green beans in a wooden basket" id="160" name="Google Shape;160;p23"/>
          <p:cNvPicPr preferRelativeResize="0"/>
          <p:nvPr/>
        </p:nvPicPr>
        <p:blipFill rotWithShape="1">
          <a:blip r:embed="rId3">
            <a:alphaModFix/>
          </a:blip>
          <a:srcRect b="0" l="23908" r="0" t="0"/>
          <a:stretch/>
        </p:blipFill>
        <p:spPr>
          <a:xfrm>
            <a:off x="3702150" y="-133675"/>
            <a:ext cx="5442299" cy="52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68000" y="21939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latin typeface="Lato"/>
                <a:ea typeface="Lato"/>
                <a:cs typeface="Lato"/>
                <a:sym typeface="Lato"/>
              </a:rPr>
              <a:t>DEMO</a:t>
            </a:r>
            <a:endParaRPr sz="5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2" type="body"/>
          </p:nvPr>
        </p:nvSpPr>
        <p:spPr>
          <a:xfrm>
            <a:off x="4922050" y="412650"/>
            <a:ext cx="3837000" cy="6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Advantages</a:t>
            </a:r>
            <a:endParaRPr sz="3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endParaRPr/>
          </a:p>
        </p:txBody>
      </p:sp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0" l="5555" r="5555" t="0"/>
          <a:stretch/>
        </p:blipFill>
        <p:spPr>
          <a:xfrm flipH="1">
            <a:off x="3" y="0"/>
            <a:ext cx="4571998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/>
        </p:nvSpPr>
        <p:spPr>
          <a:xfrm>
            <a:off x="4957525" y="1389025"/>
            <a:ext cx="37662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Time-Saving: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Quickly find recipes based on available ingredients.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957450" y="2016525"/>
            <a:ext cx="37662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Accessible: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User-friendly command-line interface.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4957525" y="3358850"/>
            <a:ext cx="37662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Versatile: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Works offline with local recipes and online for extended options.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4957525" y="2661575"/>
            <a:ext cx="37662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Scalable: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Easily expandable recipe database and API integration.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idx="4294967295"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FUTURE ENHANCEMENTS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26"/>
          <p:cNvSpPr txBox="1"/>
          <p:nvPr>
            <p:ph idx="4294967295" type="body"/>
          </p:nvPr>
        </p:nvSpPr>
        <p:spPr>
          <a:xfrm>
            <a:off x="418977" y="1060350"/>
            <a:ext cx="59334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GUI Integration: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/>
              <a:t>Replace command-line interface with a graphical application.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Advanced Features: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/>
              <a:t>Suggest ingredient substitutions.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/>
              <a:t>Rank recipes based on user preferences.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Recipe Uploads: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</a:pPr>
            <a:r>
              <a:rPr lang="en"/>
              <a:t>Allow users to add and share their recipes.</a:t>
            </a:r>
            <a:endParaRPr/>
          </a:p>
        </p:txBody>
      </p:sp>
      <p:pic>
        <p:nvPicPr>
          <p:cNvPr descr="bread, breakfast, cookie, dessert, food, plate, presentation, food ..."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1600" y="0"/>
            <a:ext cx="3262400" cy="52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CONCLUSION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Pantry Pal simplifies cooking by connecting your pantry to smart recipe suggestions.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A perfect companion for anyone looking to save time and reduce food waste.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Harini Saravanan</a:t>
            </a:r>
            <a:br>
              <a:rPr b="1" lang="en" sz="1400"/>
            </a:br>
            <a:r>
              <a:rPr lang="en"/>
              <a:t>hsaravan@bu.edu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11936" r="11936" t="0"/>
          <a:stretch/>
        </p:blipFill>
        <p:spPr>
          <a:xfrm>
            <a:off x="3272325" y="0"/>
            <a:ext cx="587212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Pantry Pal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project is a kitchen assistant app that suggests recipes based on ingredients in the user's pantry. It includes functionalities for finding recipes from a predefined database, adding new ingredients, and optionally searching for recipes online using web scraping.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TOPIC?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 an international student living away from home, I’ve had to learn cooking on my own, which has been both exciting and challenging. One of the biggest problems I face daily is figuring out what to cook with the ingredients I have in my pantry. Often, I’m left wondering how to make the best use of them without wasting food. That’s when I thought—why not create a solution for this problem? This led to Pantry Pal, a project that not only helps me but also addresses a common issue many others might face, turning a personal challenge into a practical, data-driven solution.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4782050" y="488450"/>
            <a:ext cx="40452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875825" y="252875"/>
            <a:ext cx="40452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Ingredient-Based Recipe Finder: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Suggests recipes from a predefined database using user-input ingredients.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875825" y="1353738"/>
            <a:ext cx="40452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Ingredient Storage: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Saves user ingredients locally for convenience and persistence.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4875825" y="2382900"/>
            <a:ext cx="40452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Online Recipe Search: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Fetches recipes from the web using Spoonacular API for more options.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4875825" y="3412050"/>
            <a:ext cx="40452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User-Friendly Interface: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 command-line interface with step-by-step interaction.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hand holding cup of light-colored tea with lemon slices floating in it" id="94" name="Google Shape;94;p18"/>
          <p:cNvPicPr preferRelativeResize="0"/>
          <p:nvPr/>
        </p:nvPicPr>
        <p:blipFill rotWithShape="1">
          <a:blip r:embed="rId3">
            <a:alphaModFix/>
          </a:blip>
          <a:srcRect b="38539" l="0" r="28825" t="21892"/>
          <a:stretch/>
        </p:blipFill>
        <p:spPr>
          <a:xfrm>
            <a:off x="633419" y="1092625"/>
            <a:ext cx="3339311" cy="11647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nch of dark blue grapes on a vine" id="95" name="Google Shape;95;p18"/>
          <p:cNvPicPr preferRelativeResize="0"/>
          <p:nvPr/>
        </p:nvPicPr>
        <p:blipFill rotWithShape="1">
          <a:blip r:embed="rId4">
            <a:alphaModFix/>
          </a:blip>
          <a:srcRect b="37538" l="0" r="0" t="12214"/>
          <a:stretch/>
        </p:blipFill>
        <p:spPr>
          <a:xfrm>
            <a:off x="633425" y="2378484"/>
            <a:ext cx="3339310" cy="23836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wooden table with cast iron pan and various spices on it" id="96" name="Google Shape;96;p18"/>
          <p:cNvPicPr preferRelativeResize="0"/>
          <p:nvPr/>
        </p:nvPicPr>
        <p:blipFill rotWithShape="1">
          <a:blip r:embed="rId5">
            <a:alphaModFix/>
          </a:blip>
          <a:srcRect b="3846" l="35811" r="34812" t="5210"/>
          <a:stretch/>
        </p:blipFill>
        <p:spPr>
          <a:xfrm>
            <a:off x="4259163" y="1095913"/>
            <a:ext cx="1888762" cy="36628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d onion sliced in half. Peppercorns in foreground. Parsley leaves in background." id="97" name="Google Shape;97;p18"/>
          <p:cNvPicPr preferRelativeResize="0"/>
          <p:nvPr/>
        </p:nvPicPr>
        <p:blipFill rotWithShape="1">
          <a:blip r:embed="rId6">
            <a:alphaModFix/>
          </a:blip>
          <a:srcRect b="3651" l="23477" r="45348" t="0"/>
          <a:stretch/>
        </p:blipFill>
        <p:spPr>
          <a:xfrm>
            <a:off x="6434373" y="1092625"/>
            <a:ext cx="1888751" cy="366947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633425" y="360325"/>
            <a:ext cx="8142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Let’s look at the workflow</a:t>
            </a:r>
            <a:endParaRPr b="1" sz="3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498925" y="572650"/>
            <a:ext cx="2211300" cy="117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Input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498925" y="2238850"/>
            <a:ext cx="2211300" cy="117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Save Ingredients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3466350" y="2238850"/>
            <a:ext cx="2211300" cy="117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Recipe Search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3466350" y="572650"/>
            <a:ext cx="2211300" cy="117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Optional Online Search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433775" y="1343475"/>
            <a:ext cx="2211300" cy="117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8" name="Google Shape;108;p19"/>
          <p:cNvCxnSpPr>
            <a:stCxn id="103" idx="2"/>
            <a:endCxn id="104" idx="0"/>
          </p:cNvCxnSpPr>
          <p:nvPr/>
        </p:nvCxnSpPr>
        <p:spPr>
          <a:xfrm flipH="1" rot="-5400000">
            <a:off x="1358575" y="1992250"/>
            <a:ext cx="492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9"/>
          <p:cNvCxnSpPr>
            <a:stCxn id="104" idx="3"/>
            <a:endCxn id="105" idx="1"/>
          </p:cNvCxnSpPr>
          <p:nvPr/>
        </p:nvCxnSpPr>
        <p:spPr>
          <a:xfrm>
            <a:off x="2710225" y="2825650"/>
            <a:ext cx="756000" cy="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9"/>
          <p:cNvCxnSpPr>
            <a:stCxn id="105" idx="0"/>
            <a:endCxn id="106" idx="2"/>
          </p:cNvCxnSpPr>
          <p:nvPr/>
        </p:nvCxnSpPr>
        <p:spPr>
          <a:xfrm rot="-5400000">
            <a:off x="4326000" y="1992250"/>
            <a:ext cx="492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9"/>
          <p:cNvCxnSpPr>
            <a:stCxn id="106" idx="3"/>
            <a:endCxn id="107" idx="1"/>
          </p:cNvCxnSpPr>
          <p:nvPr/>
        </p:nvCxnSpPr>
        <p:spPr>
          <a:xfrm>
            <a:off x="5677650" y="1159450"/>
            <a:ext cx="756000" cy="7707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oubor:Orecchiette al Pomodoro.jpg – Wikipedie"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6550" y="925738"/>
            <a:ext cx="2465760" cy="2321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narch DFAC leads the way in automating food preparation ..."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1789" y="417412"/>
            <a:ext cx="2328064" cy="14840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yalty-Free photo: Making fresh homemade pasta | PickPik"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925" y="2089353"/>
            <a:ext cx="2211300" cy="14731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sic pasta dough recipe | Recipe here: danandtuesday.wordpr… | Flickr" id="115" name="Google Shape;11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800" y="417225"/>
            <a:ext cx="2328074" cy="1474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Cuisson des pates.jpg - Wikimedia Commons" id="116" name="Google Shape;11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75513" y="2238857"/>
            <a:ext cx="2465751" cy="1849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4294967295"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CODE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20"/>
          <p:cNvSpPr txBox="1"/>
          <p:nvPr>
            <p:ph idx="4294967295" type="body"/>
          </p:nvPr>
        </p:nvSpPr>
        <p:spPr>
          <a:xfrm>
            <a:off x="634050" y="3184900"/>
            <a:ext cx="2301000" cy="77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     Class Designs</a:t>
            </a:r>
            <a:endParaRPr b="1" sz="2100">
              <a:solidFill>
                <a:schemeClr val="lt1"/>
              </a:solidFill>
            </a:endParaRPr>
          </a:p>
        </p:txBody>
      </p:sp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526500" y="1769575"/>
            <a:ext cx="2516100" cy="77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 Main Components</a:t>
            </a:r>
            <a:endParaRPr b="1" sz="2100">
              <a:solidFill>
                <a:schemeClr val="lt1"/>
              </a:solidFill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3911375" y="1354175"/>
            <a:ext cx="15345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main.py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3911375" y="1769575"/>
            <a:ext cx="18132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pantry_class</a:t>
            </a: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.py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6" name="Google Shape;126;p20"/>
          <p:cNvCxnSpPr>
            <a:stCxn id="123" idx="3"/>
          </p:cNvCxnSpPr>
          <p:nvPr/>
        </p:nvCxnSpPr>
        <p:spPr>
          <a:xfrm flipH="1" rot="10800000">
            <a:off x="3042600" y="1580725"/>
            <a:ext cx="938400" cy="57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20"/>
          <p:cNvCxnSpPr>
            <a:stCxn id="123" idx="3"/>
            <a:endCxn id="125" idx="1"/>
          </p:cNvCxnSpPr>
          <p:nvPr/>
        </p:nvCxnSpPr>
        <p:spPr>
          <a:xfrm flipH="1" rot="10800000">
            <a:off x="3042600" y="2082625"/>
            <a:ext cx="868800" cy="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20"/>
          <p:cNvSpPr txBox="1"/>
          <p:nvPr>
            <p:ph idx="4294967295" type="body"/>
          </p:nvPr>
        </p:nvSpPr>
        <p:spPr>
          <a:xfrm>
            <a:off x="4164450" y="4069600"/>
            <a:ext cx="2301000" cy="77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     key methods</a:t>
            </a:r>
            <a:endParaRPr b="1" sz="2100">
              <a:solidFill>
                <a:schemeClr val="lt1"/>
              </a:solidFill>
            </a:endParaRPr>
          </a:p>
        </p:txBody>
      </p:sp>
      <p:sp>
        <p:nvSpPr>
          <p:cNvPr id="129" name="Google Shape;129;p20"/>
          <p:cNvSpPr txBox="1"/>
          <p:nvPr>
            <p:ph idx="4294967295" type="body"/>
          </p:nvPr>
        </p:nvSpPr>
        <p:spPr>
          <a:xfrm>
            <a:off x="4164450" y="2896900"/>
            <a:ext cx="2301000" cy="778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</a:rPr>
              <a:t>attributes</a:t>
            </a:r>
            <a:endParaRPr b="1" sz="2100">
              <a:solidFill>
                <a:schemeClr val="lt1"/>
              </a:solidFill>
            </a:endParaRPr>
          </a:p>
        </p:txBody>
      </p:sp>
      <p:cxnSp>
        <p:nvCxnSpPr>
          <p:cNvPr id="130" name="Google Shape;130;p20"/>
          <p:cNvCxnSpPr>
            <a:stCxn id="122" idx="3"/>
            <a:endCxn id="129" idx="1"/>
          </p:cNvCxnSpPr>
          <p:nvPr/>
        </p:nvCxnSpPr>
        <p:spPr>
          <a:xfrm flipH="1" rot="10800000">
            <a:off x="2935050" y="3286150"/>
            <a:ext cx="1229400" cy="2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20"/>
          <p:cNvCxnSpPr>
            <a:stCxn id="122" idx="3"/>
            <a:endCxn id="128" idx="1"/>
          </p:cNvCxnSpPr>
          <p:nvPr/>
        </p:nvCxnSpPr>
        <p:spPr>
          <a:xfrm>
            <a:off x="2935050" y="3574150"/>
            <a:ext cx="1229400" cy="8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0"/>
          <p:cNvSpPr txBox="1"/>
          <p:nvPr/>
        </p:nvSpPr>
        <p:spPr>
          <a:xfrm>
            <a:off x="7106100" y="2896900"/>
            <a:ext cx="1726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_ingredients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7027800" y="3238300"/>
            <a:ext cx="2116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recipe_database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7222800" y="3824650"/>
            <a:ext cx="1726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find_recipes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7222800" y="4267000"/>
            <a:ext cx="1726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add_ingredient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7222800" y="4709350"/>
            <a:ext cx="1726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scrape_recipes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7" name="Google Shape;137;p20"/>
          <p:cNvCxnSpPr>
            <a:stCxn id="129" idx="3"/>
            <a:endCxn id="133" idx="1"/>
          </p:cNvCxnSpPr>
          <p:nvPr/>
        </p:nvCxnSpPr>
        <p:spPr>
          <a:xfrm>
            <a:off x="6465450" y="3286150"/>
            <a:ext cx="562500" cy="14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0"/>
          <p:cNvCxnSpPr>
            <a:stCxn id="129" idx="3"/>
          </p:cNvCxnSpPr>
          <p:nvPr/>
        </p:nvCxnSpPr>
        <p:spPr>
          <a:xfrm flipH="1" rot="10800000">
            <a:off x="6465450" y="3115150"/>
            <a:ext cx="723900" cy="17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0"/>
          <p:cNvCxnSpPr>
            <a:stCxn id="128" idx="3"/>
          </p:cNvCxnSpPr>
          <p:nvPr/>
        </p:nvCxnSpPr>
        <p:spPr>
          <a:xfrm flipH="1" rot="10800000">
            <a:off x="6465450" y="4056550"/>
            <a:ext cx="828600" cy="40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0"/>
          <p:cNvCxnSpPr>
            <a:stCxn id="128" idx="3"/>
          </p:cNvCxnSpPr>
          <p:nvPr/>
        </p:nvCxnSpPr>
        <p:spPr>
          <a:xfrm>
            <a:off x="6465450" y="4458850"/>
            <a:ext cx="863400" cy="6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0"/>
          <p:cNvCxnSpPr>
            <a:stCxn id="128" idx="3"/>
            <a:endCxn id="136" idx="1"/>
          </p:cNvCxnSpPr>
          <p:nvPr/>
        </p:nvCxnSpPr>
        <p:spPr>
          <a:xfrm>
            <a:off x="6465450" y="4458850"/>
            <a:ext cx="757500" cy="4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idx="2" type="body"/>
          </p:nvPr>
        </p:nvSpPr>
        <p:spPr>
          <a:xfrm>
            <a:off x="4713450" y="985725"/>
            <a:ext cx="42543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RECIPE DATABASE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/>
              <a:t>Structure: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●"/>
            </a:pPr>
            <a:r>
              <a:rPr lang="en" sz="2000"/>
              <a:t>Stored as a dictionary in </a:t>
            </a:r>
            <a:r>
              <a:rPr i="1" lang="en" sz="2000"/>
              <a:t>pantry_class.py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Why Chosen?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●"/>
            </a:pPr>
            <a:r>
              <a:rPr lang="en" sz="2000"/>
              <a:t>Covers common recipes with simple ingredients.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ato"/>
              <a:buChar char="●"/>
            </a:pPr>
            <a:r>
              <a:rPr lang="en" sz="2000"/>
              <a:t>Easily extendable for future use.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verhead shot of red raspberries in white teacup on a wooden table." id="147" name="Google Shape;147;p21"/>
          <p:cNvPicPr preferRelativeResize="0"/>
          <p:nvPr/>
        </p:nvPicPr>
        <p:blipFill rotWithShape="1">
          <a:blip r:embed="rId3">
            <a:alphaModFix/>
          </a:blip>
          <a:srcRect b="16957" l="49586" r="8893" t="0"/>
          <a:stretch/>
        </p:blipFill>
        <p:spPr>
          <a:xfrm flipH="1">
            <a:off x="3" y="0"/>
            <a:ext cx="4571997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